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77" r:id="rId5"/>
    <p:sldId id="278" r:id="rId6"/>
    <p:sldId id="263" r:id="rId7"/>
    <p:sldId id="264" r:id="rId8"/>
    <p:sldId id="265" r:id="rId9"/>
    <p:sldId id="266" r:id="rId10"/>
    <p:sldId id="267" r:id="rId11"/>
    <p:sldId id="271" r:id="rId12"/>
    <p:sldId id="272" r:id="rId13"/>
    <p:sldId id="274" r:id="rId14"/>
    <p:sldId id="268" r:id="rId15"/>
    <p:sldId id="279" r:id="rId16"/>
    <p:sldId id="273" r:id="rId17"/>
    <p:sldId id="275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872-FD10-401B-84F2-995EF5E2BA6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DB29-F290-4507-8BA8-605094B71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70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872-FD10-401B-84F2-995EF5E2BA6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DB29-F290-4507-8BA8-605094B71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0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872-FD10-401B-84F2-995EF5E2BA6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DB29-F290-4507-8BA8-605094B71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20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872-FD10-401B-84F2-995EF5E2BA6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DB29-F290-4507-8BA8-605094B71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4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872-FD10-401B-84F2-995EF5E2BA6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DB29-F290-4507-8BA8-605094B71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92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872-FD10-401B-84F2-995EF5E2BA6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DB29-F290-4507-8BA8-605094B71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4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872-FD10-401B-84F2-995EF5E2BA6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DB29-F290-4507-8BA8-605094B71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8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872-FD10-401B-84F2-995EF5E2BA6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DB29-F290-4507-8BA8-605094B71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5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872-FD10-401B-84F2-995EF5E2BA6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DB29-F290-4507-8BA8-605094B71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6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872-FD10-401B-84F2-995EF5E2BA6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DB29-F290-4507-8BA8-605094B71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9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3872-FD10-401B-84F2-995EF5E2BA6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DB29-F290-4507-8BA8-605094B71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7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23872-FD10-401B-84F2-995EF5E2BA6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7DB29-F290-4507-8BA8-605094B71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99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tmb.ed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cards.duolingo.com/decks/Jn7feuc4/respirati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Respiration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bacteria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Respiration, Fermentation and photosynthesis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915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three-carbon sugars formed when the unstable sugar breaks down are different from each other. Only one—glyceraldehyde-3-phosphate—can enter the following step. However, the unfavorable </a:t>
            </a:r>
            <a:r>
              <a:rPr lang="en-US" dirty="0" smtClean="0"/>
              <a:t>DHAP </a:t>
            </a:r>
            <a:r>
              <a:rPr lang="en-US" dirty="0"/>
              <a:t>can be easily converted into the favorable one, so both finish the pathway in the end</a:t>
            </a:r>
          </a:p>
        </p:txBody>
      </p:sp>
    </p:spTree>
    <p:extLst>
      <p:ext uri="{BB962C8B-B14F-4D97-AF65-F5344CB8AC3E}">
        <p14:creationId xmlns:p14="http://schemas.microsoft.com/office/powerpoint/2010/main" val="1440443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/>
              <a:t>Step 1.</a:t>
            </a:r>
            <a:r>
              <a:rPr lang="en-US" dirty="0"/>
              <a:t> A phosphate group is transferred </a:t>
            </a:r>
            <a:r>
              <a:rPr lang="en-US" dirty="0" smtClean="0"/>
              <a:t>from ATP to glucose</a:t>
            </a:r>
            <a:r>
              <a:rPr lang="en-US" dirty="0"/>
              <a:t>, making glucose-6-phosphate. Glucose-6-phosphate is more reactive than glucose, and the addition of the phosphate also traps glucose inside the cell since glucose with a phosphate can’t readily cross the membrane.</a:t>
            </a:r>
          </a:p>
        </p:txBody>
      </p:sp>
    </p:spTree>
    <p:extLst>
      <p:ext uri="{BB962C8B-B14F-4D97-AF65-F5344CB8AC3E}">
        <p14:creationId xmlns:p14="http://schemas.microsoft.com/office/powerpoint/2010/main" val="2323762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/>
              <a:t>Step 2.</a:t>
            </a:r>
            <a:r>
              <a:rPr lang="en-US" dirty="0"/>
              <a:t> Glucose-6-phosphate is converted into its isomer, fructose-6-phosphate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/>
              <a:t>Step 3.</a:t>
            </a:r>
            <a:r>
              <a:rPr lang="en-US" dirty="0"/>
              <a:t> A phosphate group is transferred </a:t>
            </a:r>
            <a:r>
              <a:rPr lang="en-US" dirty="0" smtClean="0"/>
              <a:t>from ATP to </a:t>
            </a:r>
            <a:r>
              <a:rPr lang="en-US" dirty="0"/>
              <a:t>fructose-6-phosphate, producing fructose-1,6-bisphosphate. This step is catalyzed by </a:t>
            </a:r>
            <a:r>
              <a:rPr lang="en-US" dirty="0" err="1" smtClean="0"/>
              <a:t>tphosphofructokinase</a:t>
            </a:r>
            <a:r>
              <a:rPr lang="en-US" dirty="0"/>
              <a:t>, which can be regulated to speed up or slow down the glycolysis pathway.</a:t>
            </a:r>
          </a:p>
        </p:txBody>
      </p:sp>
    </p:spTree>
    <p:extLst>
      <p:ext uri="{BB962C8B-B14F-4D97-AF65-F5344CB8AC3E}">
        <p14:creationId xmlns:p14="http://schemas.microsoft.com/office/powerpoint/2010/main" val="3154899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 fontAlgn="base"/>
            <a:r>
              <a:rPr lang="en-US" b="1" dirty="0"/>
              <a:t>Step 4.</a:t>
            </a:r>
            <a:r>
              <a:rPr lang="en-US" dirty="0"/>
              <a:t> Fructose-1,6-bisphosphate splits to form two three-carbon sugars: </a:t>
            </a:r>
            <a:r>
              <a:rPr lang="en-US" dirty="0" err="1"/>
              <a:t>dihydroxyacetone</a:t>
            </a:r>
            <a:r>
              <a:rPr lang="en-US" dirty="0"/>
              <a:t> phosphate </a:t>
            </a:r>
            <a:r>
              <a:rPr lang="en-US" dirty="0" smtClean="0"/>
              <a:t>DHAP </a:t>
            </a:r>
            <a:r>
              <a:rPr lang="en-US" dirty="0"/>
              <a:t>and glyceraldehyde-3-phosphate. They are isomers of each other, but only one—glyceraldehyde-3-phosphate—can directly continue through the next steps of glycolysis.</a:t>
            </a:r>
          </a:p>
          <a:p>
            <a:pPr algn="just" fontAlgn="base"/>
            <a:r>
              <a:rPr lang="en-US" b="1" dirty="0"/>
              <a:t>Step 5.</a:t>
            </a:r>
            <a:r>
              <a:rPr lang="en-US" dirty="0"/>
              <a:t> </a:t>
            </a:r>
            <a:r>
              <a:rPr lang="en-US" dirty="0" smtClean="0"/>
              <a:t>DHAP</a:t>
            </a:r>
            <a:r>
              <a:rPr lang="en-US" dirty="0"/>
              <a:t> is converted into glyceraldehyde-3-phosphate. The two molecules exist in equilibrium, but the equilibrium is “pulled” strongly downward</a:t>
            </a:r>
            <a:r>
              <a:rPr lang="en-US" dirty="0" smtClean="0"/>
              <a:t>, </a:t>
            </a:r>
            <a:r>
              <a:rPr lang="en-US" dirty="0"/>
              <a:t>as glyceraldehyde-3-phosphate is used up. Thus, all </a:t>
            </a:r>
            <a:r>
              <a:rPr lang="en-US" dirty="0" smtClean="0"/>
              <a:t>DHAP is </a:t>
            </a:r>
            <a:r>
              <a:rPr lang="en-US" dirty="0"/>
              <a:t>eventually converted.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454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Energy-releasing phase.</a:t>
            </a:r>
            <a:r>
              <a:rPr lang="en-US" dirty="0"/>
              <a:t> In this phase, each three-carbon sugar is converted into another three-carbon molecule, pyruvate, through a series of reactions. In these reactions, two </a:t>
            </a:r>
            <a:r>
              <a:rPr lang="en-US" dirty="0" smtClean="0"/>
              <a:t>ATP molecules </a:t>
            </a:r>
            <a:r>
              <a:rPr lang="en-US" dirty="0"/>
              <a:t>and </a:t>
            </a:r>
            <a:r>
              <a:rPr lang="en-US" dirty="0" smtClean="0"/>
              <a:t>one NADH </a:t>
            </a:r>
            <a:r>
              <a:rPr lang="en-US" dirty="0"/>
              <a:t> molecule are made. Because this phase takes place twice, once for each of the two three-carbon sugars, it makes </a:t>
            </a:r>
            <a:r>
              <a:rPr lang="en-US" dirty="0" smtClean="0"/>
              <a:t>four ATPs and two NADH.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972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Glycolysis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00200"/>
            <a:ext cx="510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0272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 fontAlgn="base"/>
            <a:r>
              <a:rPr lang="en-US" b="1" dirty="0"/>
              <a:t>Step 6.</a:t>
            </a:r>
            <a:r>
              <a:rPr lang="en-US" dirty="0"/>
              <a:t> Two half reactions occur simultaneously: </a:t>
            </a:r>
            <a:endParaRPr lang="en-US" dirty="0" smtClean="0"/>
          </a:p>
          <a:p>
            <a:pPr algn="just" fontAlgn="base"/>
            <a:r>
              <a:rPr lang="en-US" dirty="0" smtClean="0"/>
              <a:t>1</a:t>
            </a:r>
            <a:r>
              <a:rPr lang="en-US" dirty="0"/>
              <a:t>) Glyceraldehyde-3-phosphate (one of the three-carbon sugars formed in the initial phase) is </a:t>
            </a:r>
            <a:r>
              <a:rPr lang="en-US" dirty="0" smtClean="0"/>
              <a:t>oxidized.</a:t>
            </a:r>
          </a:p>
          <a:p>
            <a:pPr algn="just" fontAlgn="base"/>
            <a:r>
              <a:rPr lang="en-US" dirty="0" smtClean="0"/>
              <a:t>2</a:t>
            </a:r>
            <a:r>
              <a:rPr lang="en-US" dirty="0"/>
              <a:t>) </a:t>
            </a:r>
            <a:r>
              <a:rPr lang="en-US" dirty="0" smtClean="0"/>
              <a:t>NAD is reduced to NADH and </a:t>
            </a:r>
            <a:r>
              <a:rPr lang="en-US" dirty="0" err="1" smtClean="0"/>
              <a:t>H.The</a:t>
            </a:r>
            <a:r>
              <a:rPr lang="en-US" dirty="0" smtClean="0"/>
              <a:t> </a:t>
            </a:r>
            <a:r>
              <a:rPr lang="en-US" dirty="0"/>
              <a:t>overall reaction is exergonic, releasing energy that is then used to phosphorylate the molecule, forming 1,3-bisphosphoglycerate.</a:t>
            </a:r>
          </a:p>
          <a:p>
            <a:pPr algn="just" fontAlgn="base"/>
            <a:r>
              <a:rPr lang="en-US" b="1" dirty="0"/>
              <a:t>Step 7.</a:t>
            </a:r>
            <a:r>
              <a:rPr lang="en-US" dirty="0"/>
              <a:t> 1,3-bisphosphoglycerate donates one of its phosphate groups </a:t>
            </a:r>
            <a:r>
              <a:rPr lang="en-US" dirty="0" smtClean="0"/>
              <a:t>ADP and ATP is produced and </a:t>
            </a:r>
            <a:r>
              <a:rPr lang="en-US" dirty="0"/>
              <a:t>turning into 3-phosphoglycerate in the process.</a:t>
            </a:r>
          </a:p>
          <a:p>
            <a:pPr algn="just" fontAlgn="base"/>
            <a:r>
              <a:rPr lang="en-US" b="1" dirty="0"/>
              <a:t>Step 8.</a:t>
            </a:r>
            <a:r>
              <a:rPr lang="en-US" dirty="0"/>
              <a:t> 3-phosphoglycerate is converted into its isomer, 2-phosphoglycerate.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3074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fontAlgn="base"/>
            <a:r>
              <a:rPr lang="en-US" b="1" dirty="0"/>
              <a:t>Step 9.</a:t>
            </a:r>
            <a:r>
              <a:rPr lang="en-US" dirty="0"/>
              <a:t> 2-phosphoglycerate loses a molecule of water, becoming </a:t>
            </a:r>
            <a:r>
              <a:rPr lang="en-US" dirty="0" err="1" smtClean="0"/>
              <a:t>phosphoenolpyruvate</a:t>
            </a:r>
            <a:r>
              <a:rPr lang="en-US" dirty="0" smtClean="0"/>
              <a:t>(PEP),  </a:t>
            </a:r>
            <a:r>
              <a:rPr lang="en-US" dirty="0"/>
              <a:t>an unstable molecule, </a:t>
            </a:r>
            <a:r>
              <a:rPr lang="en-US" dirty="0" smtClean="0"/>
              <a:t> </a:t>
            </a:r>
            <a:r>
              <a:rPr lang="en-US" dirty="0"/>
              <a:t>lose its phosphate group in the final step of glycolysis.</a:t>
            </a:r>
          </a:p>
          <a:p>
            <a:pPr algn="just" fontAlgn="base"/>
            <a:r>
              <a:rPr lang="en-US" b="1" dirty="0"/>
              <a:t>Step </a:t>
            </a:r>
            <a:r>
              <a:rPr lang="en-US" b="1" dirty="0" smtClean="0"/>
              <a:t>10.</a:t>
            </a:r>
            <a:r>
              <a:rPr lang="en-US" dirty="0" smtClean="0"/>
              <a:t> PEP</a:t>
            </a:r>
            <a:r>
              <a:rPr lang="en-US" dirty="0"/>
              <a:t> readily donates its phosphate </a:t>
            </a:r>
            <a:r>
              <a:rPr lang="en-US" dirty="0" smtClean="0"/>
              <a:t>group to ADP ,making </a:t>
            </a:r>
            <a:r>
              <a:rPr lang="en-US" dirty="0"/>
              <a:t>a second molecule </a:t>
            </a:r>
            <a:r>
              <a:rPr lang="en-US" dirty="0" smtClean="0"/>
              <a:t>ATP. </a:t>
            </a:r>
            <a:r>
              <a:rPr lang="en-US" dirty="0"/>
              <a:t>As it loses its </a:t>
            </a:r>
            <a:r>
              <a:rPr lang="en-US" dirty="0" err="1" smtClean="0"/>
              <a:t>phosphate,PEP</a:t>
            </a:r>
            <a:r>
              <a:rPr lang="en-US" dirty="0"/>
              <a:t> is converted to pyruvate, the end product of glycolysis.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93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Medical Microbiology. 4th edition.</a:t>
            </a:r>
            <a:br>
              <a:rPr lang="en-US" b="1" dirty="0"/>
            </a:br>
            <a:r>
              <a:rPr lang="en-US" dirty="0"/>
              <a:t>Baron S, editor.</a:t>
            </a:r>
            <a:br>
              <a:rPr lang="en-US" dirty="0"/>
            </a:br>
            <a:r>
              <a:rPr lang="en-US" dirty="0"/>
              <a:t>Galveston (TX): </a:t>
            </a:r>
            <a:r>
              <a:rPr lang="en-US" dirty="0">
                <a:hlinkClick r:id="rId2"/>
              </a:rPr>
              <a:t>University of Texas Medical Branch at Galveston</a:t>
            </a:r>
            <a:r>
              <a:rPr lang="en-US" dirty="0"/>
              <a:t>; 1996.</a:t>
            </a:r>
            <a:r>
              <a:rPr lang="en-US" sz="2800" b="1" dirty="0"/>
              <a:t> Chapter 4Bacterial Metabolism</a:t>
            </a:r>
            <a:br>
              <a:rPr lang="en-US" sz="2800" b="1" dirty="0"/>
            </a:br>
            <a:r>
              <a:rPr lang="en-US" sz="2800" dirty="0"/>
              <a:t>Peter </a:t>
            </a:r>
            <a:r>
              <a:rPr lang="en-US" sz="2800" dirty="0" err="1"/>
              <a:t>Jurtshuk</a:t>
            </a:r>
            <a:r>
              <a:rPr lang="en-US" sz="2800" dirty="0"/>
              <a:t>, Jr.</a:t>
            </a:r>
            <a:br>
              <a:rPr lang="en-US" sz="28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176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25000" lnSpcReduction="20000"/>
          </a:bodyPr>
          <a:lstStyle/>
          <a:p>
            <a:pPr algn="just"/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en-US" sz="6400" b="1" dirty="0" smtClean="0">
                <a:latin typeface="+mj-lt"/>
                <a:cs typeface="Times New Roman" pitchFamily="18" charset="0"/>
              </a:rPr>
              <a:t>Metabolism</a:t>
            </a:r>
            <a:r>
              <a:rPr lang="en-US" sz="6400" dirty="0">
                <a:latin typeface="+mj-lt"/>
                <a:cs typeface="Times New Roman" pitchFamily="18" charset="0"/>
              </a:rPr>
              <a:t> refers to all the biochemical reactions that occur in a cell or organism. The study of </a:t>
            </a:r>
            <a:r>
              <a:rPr lang="en-US" sz="6400" b="1" dirty="0">
                <a:latin typeface="+mj-lt"/>
                <a:cs typeface="Times New Roman" pitchFamily="18" charset="0"/>
              </a:rPr>
              <a:t>bacterial metabolism</a:t>
            </a:r>
            <a:r>
              <a:rPr lang="en-US" sz="6400" dirty="0">
                <a:latin typeface="+mj-lt"/>
                <a:cs typeface="Times New Roman" pitchFamily="18" charset="0"/>
              </a:rPr>
              <a:t> focuses on the chemical diversity of substrate oxidations and dissimilation reactions (reactions by which substrate molecules are broken down), which normally function in </a:t>
            </a:r>
            <a:r>
              <a:rPr lang="en-US" sz="6400" b="1" dirty="0">
                <a:latin typeface="+mj-lt"/>
                <a:cs typeface="Times New Roman" pitchFamily="18" charset="0"/>
              </a:rPr>
              <a:t>bacteria</a:t>
            </a:r>
            <a:r>
              <a:rPr lang="en-US" sz="6400" dirty="0">
                <a:latin typeface="+mj-lt"/>
                <a:cs typeface="Times New Roman" pitchFamily="18" charset="0"/>
              </a:rPr>
              <a:t> to generate energy</a:t>
            </a:r>
            <a:r>
              <a:rPr lang="en-US" sz="6400" dirty="0" smtClean="0">
                <a:latin typeface="+mj-lt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6400" b="1" dirty="0" smtClean="0">
                <a:latin typeface="+mj-lt"/>
                <a:cs typeface="Times New Roman" pitchFamily="18" charset="0"/>
              </a:rPr>
              <a:t>Heterotrophic </a:t>
            </a:r>
            <a:r>
              <a:rPr lang="en-US" sz="6400" b="1" dirty="0">
                <a:latin typeface="+mj-lt"/>
                <a:cs typeface="Times New Roman" pitchFamily="18" charset="0"/>
              </a:rPr>
              <a:t>Metabolism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6400" dirty="0" smtClean="0">
                <a:latin typeface="+mj-lt"/>
                <a:cs typeface="Times New Roman" pitchFamily="18" charset="0"/>
              </a:rPr>
              <a:t>     Heterotrophic </a:t>
            </a:r>
            <a:r>
              <a:rPr lang="en-US" sz="6400" dirty="0">
                <a:latin typeface="+mj-lt"/>
                <a:cs typeface="Times New Roman" pitchFamily="18" charset="0"/>
              </a:rPr>
              <a:t>metabolism is the biologic oxidation of organic </a:t>
            </a:r>
            <a:r>
              <a:rPr lang="en-US" sz="6400" dirty="0" smtClean="0">
                <a:latin typeface="+mj-lt"/>
                <a:cs typeface="Times New Roman" pitchFamily="18" charset="0"/>
              </a:rPr>
              <a:t>       compounds</a:t>
            </a:r>
            <a:r>
              <a:rPr lang="en-US" sz="6400" dirty="0">
                <a:latin typeface="+mj-lt"/>
                <a:cs typeface="Times New Roman" pitchFamily="18" charset="0"/>
              </a:rPr>
              <a:t>, such as glucose, to yield ATP and simpler organic (or inorganic) compounds, which are needed by the bacterial cell for biosynthetic or assimilatory </a:t>
            </a:r>
            <a:r>
              <a:rPr lang="en-US" sz="6400" dirty="0" err="1" smtClean="0">
                <a:latin typeface="+mj-lt"/>
                <a:cs typeface="Times New Roman" pitchFamily="18" charset="0"/>
              </a:rPr>
              <a:t>reactions.e.g</a:t>
            </a:r>
            <a:endParaRPr lang="en-US" sz="6400" dirty="0" smtClean="0">
              <a:latin typeface="+mj-lt"/>
              <a:cs typeface="Times New Roman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n-US" sz="6400" dirty="0" smtClean="0">
              <a:latin typeface="+mj-lt"/>
              <a:cs typeface="Times New Roman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en-US" sz="6400" dirty="0" smtClean="0">
                <a:latin typeface="+mj-lt"/>
                <a:cs typeface="Times New Roman" pitchFamily="18" charset="0"/>
              </a:rPr>
              <a:t>  Respiration</a:t>
            </a:r>
          </a:p>
          <a:p>
            <a:pPr algn="just">
              <a:lnSpc>
                <a:spcPct val="170000"/>
              </a:lnSpc>
            </a:pPr>
            <a:r>
              <a:rPr lang="en-US" sz="6400" dirty="0" smtClean="0">
                <a:latin typeface="+mj-lt"/>
                <a:cs typeface="Times New Roman" pitchFamily="18" charset="0"/>
              </a:rPr>
              <a:t>Fermentation</a:t>
            </a:r>
          </a:p>
          <a:p>
            <a:pPr algn="just">
              <a:lnSpc>
                <a:spcPct val="170000"/>
              </a:lnSpc>
            </a:pPr>
            <a:r>
              <a:rPr lang="en-US" sz="6400" dirty="0" smtClean="0">
                <a:latin typeface="+mj-lt"/>
                <a:cs typeface="Times New Roman" pitchFamily="18" charset="0"/>
              </a:rPr>
              <a:t>Photosynthesis</a:t>
            </a:r>
            <a:endParaRPr lang="en-US" sz="6400" dirty="0">
              <a:latin typeface="+mj-lt"/>
              <a:cs typeface="Times New Roman" pitchFamily="18" charset="0"/>
            </a:endParaRPr>
          </a:p>
          <a:p>
            <a:pPr algn="just">
              <a:lnSpc>
                <a:spcPct val="170000"/>
              </a:lnSpc>
            </a:pPr>
            <a:endParaRPr lang="en-US" sz="5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769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Respiration in Bacteria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Respiration</a:t>
            </a:r>
          </a:p>
          <a:p>
            <a:pPr algn="just"/>
            <a:r>
              <a:rPr lang="en-US" dirty="0"/>
              <a:t>Respiration is a type of heterotrophic metabolism that uses oxygen and in which 38 moles of ATP are derived from the oxidation of 1 mole of glucose, yielding 380,000 cal. (An additional 308,000 </a:t>
            </a:r>
            <a:r>
              <a:rPr lang="en-US" dirty="0" err="1"/>
              <a:t>cal</a:t>
            </a:r>
            <a:r>
              <a:rPr lang="en-US" dirty="0"/>
              <a:t> is lost as heat</a:t>
            </a:r>
            <a:r>
              <a:rPr lang="en-US" dirty="0" smtClean="0"/>
              <a:t>.)</a:t>
            </a:r>
          </a:p>
          <a:p>
            <a:pPr algn="just"/>
            <a:r>
              <a:rPr lang="en-US" dirty="0" smtClean="0"/>
              <a:t>Complex process accompanied with liberation of energy required by microbes for synthesis of organic </a:t>
            </a:r>
            <a:r>
              <a:rPr lang="en-US" dirty="0" err="1" smtClean="0"/>
              <a:t>compunds</a:t>
            </a:r>
            <a:r>
              <a:rPr lang="en-US" dirty="0" smtClean="0"/>
              <a:t>.(</a:t>
            </a:r>
            <a:r>
              <a:rPr lang="en-US" b="1" dirty="0" smtClean="0"/>
              <a:t>Fermentation</a:t>
            </a:r>
            <a:r>
              <a:rPr lang="en-US" dirty="0" smtClean="0"/>
              <a:t> is the energy liberation process without participation of oxygen.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213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bacteria with reference respiration</a:t>
            </a:r>
          </a:p>
          <a:p>
            <a:r>
              <a:rPr lang="en-US" dirty="0" smtClean="0"/>
              <a:t>Obligate aerobes</a:t>
            </a:r>
          </a:p>
          <a:p>
            <a:r>
              <a:rPr lang="en-US" dirty="0" smtClean="0"/>
              <a:t>Obligate anaerobes</a:t>
            </a:r>
          </a:p>
          <a:p>
            <a:r>
              <a:rPr lang="en-US" dirty="0" smtClean="0"/>
              <a:t>Facultative anaerobes</a:t>
            </a:r>
          </a:p>
          <a:p>
            <a:r>
              <a:rPr lang="en-US" dirty="0" smtClean="0"/>
              <a:t>Micro </a:t>
            </a:r>
            <a:r>
              <a:rPr lang="en-US" dirty="0" err="1" smtClean="0"/>
              <a:t>aerophilic</a:t>
            </a:r>
            <a:r>
              <a:rPr lang="en-US" dirty="0" smtClean="0"/>
              <a:t> bacteria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875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Glycolysis</a:t>
            </a:r>
          </a:p>
          <a:p>
            <a:r>
              <a:rPr lang="en-US" dirty="0" err="1" smtClean="0"/>
              <a:t>Kreb’s</a:t>
            </a:r>
            <a:r>
              <a:rPr lang="en-US" dirty="0" smtClean="0"/>
              <a:t> Cycle/ fermentation</a:t>
            </a:r>
          </a:p>
          <a:p>
            <a:r>
              <a:rPr lang="en-US" dirty="0" smtClean="0"/>
              <a:t>Electron transport Chain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250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6934200" cy="914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I-GLYCOLYSIS</a:t>
            </a:r>
            <a:br>
              <a:rPr lang="en-US" sz="2000" dirty="0" smtClean="0"/>
            </a:br>
            <a:endParaRPr lang="en-US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743200"/>
            <a:ext cx="450107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38400" y="5410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3"/>
              </a:rPr>
              <a:t>https://tinycards.duolingo.com/decks/Jn7feuc4/respiration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160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2" y="2038350"/>
            <a:ext cx="6810375" cy="382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3038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b="1" dirty="0"/>
              <a:t>Glycolysis</a:t>
            </a:r>
            <a:r>
              <a:rPr lang="en-US" dirty="0"/>
              <a:t> is a series of reactions that extract energy from glucose by splitting it into two three-carbon molecules called pyruvates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/>
              <a:t>Overall, glycolysis converts one six-carbon molecule of glucose into two three-carbon molecules of pyruvate. The net products of this process are two molecules </a:t>
            </a:r>
            <a:r>
              <a:rPr lang="en-US" dirty="0" smtClean="0"/>
              <a:t>of</a:t>
            </a:r>
            <a:r>
              <a:rPr lang="en-US" dirty="0"/>
              <a:t> </a:t>
            </a:r>
            <a:r>
              <a:rPr lang="en-US" dirty="0" smtClean="0"/>
              <a:t>ATP and two molecules of NADH.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/>
              <a:t>In organisms that perform cellular respiration, glycolysis is the first stage of this process. However, glycolysis doesn’t require oxygen, and many anaerobic organisms—organisms that do not use oxygen—also have this pathway.</a:t>
            </a:r>
          </a:p>
        </p:txBody>
      </p:sp>
    </p:spTree>
    <p:extLst>
      <p:ext uri="{BB962C8B-B14F-4D97-AF65-F5344CB8AC3E}">
        <p14:creationId xmlns:p14="http://schemas.microsoft.com/office/powerpoint/2010/main" val="624576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Glycolysis takes place in the cytosol of a </a:t>
            </a:r>
            <a:r>
              <a:rPr lang="en-US" dirty="0" smtClean="0"/>
              <a:t>cell</a:t>
            </a:r>
          </a:p>
          <a:p>
            <a:pPr algn="just"/>
            <a:r>
              <a:rPr lang="en-US" dirty="0" smtClean="0"/>
              <a:t>two </a:t>
            </a:r>
            <a:r>
              <a:rPr lang="en-US" dirty="0"/>
              <a:t>main phases: the energy-requiring </a:t>
            </a:r>
            <a:r>
              <a:rPr lang="en-US" dirty="0" smtClean="0"/>
              <a:t>phase </a:t>
            </a:r>
            <a:r>
              <a:rPr lang="en-US" dirty="0"/>
              <a:t>and the energy-releasing </a:t>
            </a:r>
            <a:r>
              <a:rPr lang="en-US" dirty="0" smtClean="0"/>
              <a:t>phase.</a:t>
            </a:r>
          </a:p>
          <a:p>
            <a:pPr algn="just" fontAlgn="base"/>
            <a:r>
              <a:rPr lang="en-US" b="1" dirty="0"/>
              <a:t>Energy-requiring phase.</a:t>
            </a:r>
            <a:r>
              <a:rPr lang="en-US" dirty="0"/>
              <a:t> In this phase, the starting molecule of glucose gets rearranged, and two phosphate groups are attached to it. The phosphate groups make the modified sugar—now called </a:t>
            </a:r>
            <a:r>
              <a:rPr lang="en-US" dirty="0" smtClean="0"/>
              <a:t>fructose-1,6-bisphosphate—unstable</a:t>
            </a:r>
            <a:r>
              <a:rPr lang="en-US" dirty="0"/>
              <a:t> . The most important enzyme for regulation of glycolysis is </a:t>
            </a:r>
            <a:r>
              <a:rPr lang="en-US" b="1" dirty="0"/>
              <a:t>phosphofructokinase</a:t>
            </a:r>
            <a:r>
              <a:rPr lang="en-US" dirty="0" smtClean="0"/>
              <a:t>, </a:t>
            </a:r>
            <a:r>
              <a:rPr lang="en-US" dirty="0"/>
              <a:t>allowing it to split in half and form two phosphate-bearing three-carbon sugars. Because the phosphates used in these steps come from </a:t>
            </a:r>
            <a:r>
              <a:rPr lang="en-US" dirty="0" smtClean="0"/>
              <a:t>ATP (2 ATPs are used up).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137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205</Words>
  <Application>Microsoft Office PowerPoint</Application>
  <PresentationFormat>On-screen Show (4:3)</PresentationFormat>
  <Paragraphs>52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Respiration in bacteria</vt:lpstr>
      <vt:lpstr>Definition</vt:lpstr>
      <vt:lpstr>Respiration in Bacteria</vt:lpstr>
      <vt:lpstr>PowerPoint Presentation</vt:lpstr>
      <vt:lpstr>PowerPoint Presentation</vt:lpstr>
      <vt:lpstr>I-GLYCOLYSIS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Glycolysis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Metabolism in bacteria</dc:title>
  <dc:creator>Yasir</dc:creator>
  <cp:lastModifiedBy>Yasir</cp:lastModifiedBy>
  <cp:revision>27</cp:revision>
  <dcterms:created xsi:type="dcterms:W3CDTF">2020-05-02T18:37:34Z</dcterms:created>
  <dcterms:modified xsi:type="dcterms:W3CDTF">2020-05-04T21:48:09Z</dcterms:modified>
</cp:coreProperties>
</file>